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78" r:id="rId4"/>
    <p:sldId id="280" r:id="rId5"/>
    <p:sldId id="260" r:id="rId6"/>
    <p:sldId id="261" r:id="rId7"/>
    <p:sldId id="258" r:id="rId8"/>
    <p:sldId id="25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81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3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6F39A6-A548-4FC5-BE9B-77C1E946E278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E5CBF30-69E2-4EEE-A770-0E2EE14E7F19}">
      <dgm:prSet/>
      <dgm:spPr/>
      <dgm:t>
        <a:bodyPr/>
        <a:lstStyle/>
        <a:p>
          <a:r>
            <a:rPr lang="fr-FR"/>
            <a:t>Language: Python</a:t>
          </a:r>
        </a:p>
      </dgm:t>
    </dgm:pt>
    <dgm:pt modelId="{EFBD70F7-66B6-4EE1-BEDC-B2F983548A2B}" type="parTrans" cxnId="{F65AE846-4C1A-4BC5-ABD1-7FC9BB96158D}">
      <dgm:prSet/>
      <dgm:spPr/>
      <dgm:t>
        <a:bodyPr/>
        <a:lstStyle/>
        <a:p>
          <a:endParaRPr lang="en-US"/>
        </a:p>
      </dgm:t>
    </dgm:pt>
    <dgm:pt modelId="{B21B3CFC-6F5D-4056-B9BA-61BA660A18A2}" type="sibTrans" cxnId="{F65AE846-4C1A-4BC5-ABD1-7FC9BB96158D}">
      <dgm:prSet/>
      <dgm:spPr/>
      <dgm:t>
        <a:bodyPr/>
        <a:lstStyle/>
        <a:p>
          <a:endParaRPr lang="en-US"/>
        </a:p>
      </dgm:t>
    </dgm:pt>
    <dgm:pt modelId="{A7BAC8F3-400E-4538-BA52-4A167759B81E}">
      <dgm:prSet/>
      <dgm:spPr/>
      <dgm:t>
        <a:bodyPr/>
        <a:lstStyle/>
        <a:p>
          <a:r>
            <a:rPr lang="fr-FR"/>
            <a:t>Bibliothèques:</a:t>
          </a:r>
        </a:p>
      </dgm:t>
    </dgm:pt>
    <dgm:pt modelId="{6248FC15-73B3-4361-9D19-E711AE1FF249}" type="parTrans" cxnId="{9DC15347-1985-4283-9203-C502D8A1C790}">
      <dgm:prSet/>
      <dgm:spPr/>
      <dgm:t>
        <a:bodyPr/>
        <a:lstStyle/>
        <a:p>
          <a:endParaRPr lang="en-US"/>
        </a:p>
      </dgm:t>
    </dgm:pt>
    <dgm:pt modelId="{0704CD9C-5457-4DFD-A735-EA45A9449BA1}" type="sibTrans" cxnId="{9DC15347-1985-4283-9203-C502D8A1C790}">
      <dgm:prSet/>
      <dgm:spPr/>
      <dgm:t>
        <a:bodyPr/>
        <a:lstStyle/>
        <a:p>
          <a:endParaRPr lang="en-US"/>
        </a:p>
      </dgm:t>
    </dgm:pt>
    <dgm:pt modelId="{59E07FBD-DC76-4E40-B6F7-8D5EC51E140D}">
      <dgm:prSet/>
      <dgm:spPr/>
      <dgm:t>
        <a:bodyPr/>
        <a:lstStyle/>
        <a:p>
          <a:r>
            <a:rPr lang="fr-FR" b="1"/>
            <a:t>Manipulation et analyse des données: Pandas</a:t>
          </a:r>
          <a:endParaRPr lang="fr-FR" b="1" dirty="0"/>
        </a:p>
      </dgm:t>
    </dgm:pt>
    <dgm:pt modelId="{64B4AA62-3962-4C70-B73B-1840E003A9E6}" type="parTrans" cxnId="{7AA9FA34-F802-4F5A-9AD2-F70809EB466D}">
      <dgm:prSet/>
      <dgm:spPr/>
      <dgm:t>
        <a:bodyPr/>
        <a:lstStyle/>
        <a:p>
          <a:endParaRPr lang="en-US"/>
        </a:p>
      </dgm:t>
    </dgm:pt>
    <dgm:pt modelId="{1DF2F30D-3349-4932-AAF9-280C2A0CCFD6}" type="sibTrans" cxnId="{7AA9FA34-F802-4F5A-9AD2-F70809EB466D}">
      <dgm:prSet/>
      <dgm:spPr/>
      <dgm:t>
        <a:bodyPr/>
        <a:lstStyle/>
        <a:p>
          <a:endParaRPr lang="en-US"/>
        </a:p>
      </dgm:t>
    </dgm:pt>
    <dgm:pt modelId="{61C2191A-5056-446B-A886-FDC671FF25E1}">
      <dgm:prSet/>
      <dgm:spPr/>
      <dgm:t>
        <a:bodyPr/>
        <a:lstStyle/>
        <a:p>
          <a:r>
            <a:rPr lang="fr-FR" b="1"/>
            <a:t>Visualisation: Matplotlib &amp; Seaborn</a:t>
          </a:r>
        </a:p>
      </dgm:t>
    </dgm:pt>
    <dgm:pt modelId="{65C1B683-9B5A-49BC-A07F-9AA88D5AB056}" type="parTrans" cxnId="{6ABCFAC2-15AD-4236-B75E-C00F0EE35ED6}">
      <dgm:prSet/>
      <dgm:spPr/>
      <dgm:t>
        <a:bodyPr/>
        <a:lstStyle/>
        <a:p>
          <a:endParaRPr lang="en-US"/>
        </a:p>
      </dgm:t>
    </dgm:pt>
    <dgm:pt modelId="{AE102496-3DE4-42DC-8B0F-0FE4ACB798BF}" type="sibTrans" cxnId="{6ABCFAC2-15AD-4236-B75E-C00F0EE35ED6}">
      <dgm:prSet/>
      <dgm:spPr/>
      <dgm:t>
        <a:bodyPr/>
        <a:lstStyle/>
        <a:p>
          <a:endParaRPr lang="en-US"/>
        </a:p>
      </dgm:t>
    </dgm:pt>
    <dgm:pt modelId="{A03D1947-7ACE-4C2B-9A61-901A79B04435}">
      <dgm:prSet/>
      <dgm:spPr/>
      <dgm:t>
        <a:bodyPr/>
        <a:lstStyle/>
        <a:p>
          <a:r>
            <a:rPr lang="fr-FR" b="1"/>
            <a:t>Manipulation des vecteurs et des matrices: Numpy</a:t>
          </a:r>
        </a:p>
      </dgm:t>
    </dgm:pt>
    <dgm:pt modelId="{0C20F414-CE3E-4BC8-8101-B25F9B82E6C2}" type="parTrans" cxnId="{187286E4-6BA5-4B6D-8F5C-1CB2C61D402D}">
      <dgm:prSet/>
      <dgm:spPr/>
      <dgm:t>
        <a:bodyPr/>
        <a:lstStyle/>
        <a:p>
          <a:endParaRPr lang="en-US"/>
        </a:p>
      </dgm:t>
    </dgm:pt>
    <dgm:pt modelId="{6C1BA5C2-E74D-4B91-814A-360CDB8B13F3}" type="sibTrans" cxnId="{187286E4-6BA5-4B6D-8F5C-1CB2C61D402D}">
      <dgm:prSet/>
      <dgm:spPr/>
      <dgm:t>
        <a:bodyPr/>
        <a:lstStyle/>
        <a:p>
          <a:endParaRPr lang="en-US"/>
        </a:p>
      </dgm:t>
    </dgm:pt>
    <dgm:pt modelId="{3AB867FE-07E6-4DC4-A60C-F5D8281EB52E}" type="pres">
      <dgm:prSet presAssocID="{FD6F39A6-A548-4FC5-BE9B-77C1E946E27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763A5EB-ABCE-447E-9655-923D0D3B4319}" type="pres">
      <dgm:prSet presAssocID="{CE5CBF30-69E2-4EEE-A770-0E2EE14E7F19}" presName="root1" presStyleCnt="0"/>
      <dgm:spPr/>
    </dgm:pt>
    <dgm:pt modelId="{53FC9387-4E17-47C4-8DE1-062BA64AAF05}" type="pres">
      <dgm:prSet presAssocID="{CE5CBF30-69E2-4EEE-A770-0E2EE14E7F19}" presName="LevelOneTextNode" presStyleLbl="node0" presStyleIdx="0" presStyleCnt="2">
        <dgm:presLayoutVars>
          <dgm:chPref val="3"/>
        </dgm:presLayoutVars>
      </dgm:prSet>
      <dgm:spPr/>
    </dgm:pt>
    <dgm:pt modelId="{EBE13134-3577-43BD-BCDD-10FD32165D9B}" type="pres">
      <dgm:prSet presAssocID="{CE5CBF30-69E2-4EEE-A770-0E2EE14E7F19}" presName="level2hierChild" presStyleCnt="0"/>
      <dgm:spPr/>
    </dgm:pt>
    <dgm:pt modelId="{EE70DC67-9DB6-4F25-B1FB-06F566FB67C9}" type="pres">
      <dgm:prSet presAssocID="{A7BAC8F3-400E-4538-BA52-4A167759B81E}" presName="root1" presStyleCnt="0"/>
      <dgm:spPr/>
    </dgm:pt>
    <dgm:pt modelId="{DEB297EC-B4BF-40FA-B1DF-9E0254543B6B}" type="pres">
      <dgm:prSet presAssocID="{A7BAC8F3-400E-4538-BA52-4A167759B81E}" presName="LevelOneTextNode" presStyleLbl="node0" presStyleIdx="1" presStyleCnt="2">
        <dgm:presLayoutVars>
          <dgm:chPref val="3"/>
        </dgm:presLayoutVars>
      </dgm:prSet>
      <dgm:spPr/>
    </dgm:pt>
    <dgm:pt modelId="{A21C7491-1ED7-4BA0-BEFB-7D56D08EA6A1}" type="pres">
      <dgm:prSet presAssocID="{A7BAC8F3-400E-4538-BA52-4A167759B81E}" presName="level2hierChild" presStyleCnt="0"/>
      <dgm:spPr/>
    </dgm:pt>
    <dgm:pt modelId="{5021AAE3-A988-4717-B1CD-B7770AD09ED0}" type="pres">
      <dgm:prSet presAssocID="{64B4AA62-3962-4C70-B73B-1840E003A9E6}" presName="conn2-1" presStyleLbl="parChTrans1D2" presStyleIdx="0" presStyleCnt="3"/>
      <dgm:spPr/>
    </dgm:pt>
    <dgm:pt modelId="{8251F934-C922-456D-9C01-2A9687BE3D6F}" type="pres">
      <dgm:prSet presAssocID="{64B4AA62-3962-4C70-B73B-1840E003A9E6}" presName="connTx" presStyleLbl="parChTrans1D2" presStyleIdx="0" presStyleCnt="3"/>
      <dgm:spPr/>
    </dgm:pt>
    <dgm:pt modelId="{B025E88F-DDD7-4363-9038-435F34A50D69}" type="pres">
      <dgm:prSet presAssocID="{59E07FBD-DC76-4E40-B6F7-8D5EC51E140D}" presName="root2" presStyleCnt="0"/>
      <dgm:spPr/>
    </dgm:pt>
    <dgm:pt modelId="{211B5414-4FCD-455A-85E8-1899166A83F2}" type="pres">
      <dgm:prSet presAssocID="{59E07FBD-DC76-4E40-B6F7-8D5EC51E140D}" presName="LevelTwoTextNode" presStyleLbl="node2" presStyleIdx="0" presStyleCnt="3">
        <dgm:presLayoutVars>
          <dgm:chPref val="3"/>
        </dgm:presLayoutVars>
      </dgm:prSet>
      <dgm:spPr/>
    </dgm:pt>
    <dgm:pt modelId="{4E67764D-8117-4FDA-BFEC-3E853D9B563B}" type="pres">
      <dgm:prSet presAssocID="{59E07FBD-DC76-4E40-B6F7-8D5EC51E140D}" presName="level3hierChild" presStyleCnt="0"/>
      <dgm:spPr/>
    </dgm:pt>
    <dgm:pt modelId="{5BFC6DA7-FE00-43BC-87EB-647A0800D750}" type="pres">
      <dgm:prSet presAssocID="{65C1B683-9B5A-49BC-A07F-9AA88D5AB056}" presName="conn2-1" presStyleLbl="parChTrans1D2" presStyleIdx="1" presStyleCnt="3"/>
      <dgm:spPr/>
    </dgm:pt>
    <dgm:pt modelId="{19761065-817F-468B-AFF4-9E571259AF19}" type="pres">
      <dgm:prSet presAssocID="{65C1B683-9B5A-49BC-A07F-9AA88D5AB056}" presName="connTx" presStyleLbl="parChTrans1D2" presStyleIdx="1" presStyleCnt="3"/>
      <dgm:spPr/>
    </dgm:pt>
    <dgm:pt modelId="{07EF4C4F-707A-49AC-AB95-86C9E3DB40D9}" type="pres">
      <dgm:prSet presAssocID="{61C2191A-5056-446B-A886-FDC671FF25E1}" presName="root2" presStyleCnt="0"/>
      <dgm:spPr/>
    </dgm:pt>
    <dgm:pt modelId="{44D6343E-5B84-4680-B7E5-E833D6C9C313}" type="pres">
      <dgm:prSet presAssocID="{61C2191A-5056-446B-A886-FDC671FF25E1}" presName="LevelTwoTextNode" presStyleLbl="node2" presStyleIdx="1" presStyleCnt="3">
        <dgm:presLayoutVars>
          <dgm:chPref val="3"/>
        </dgm:presLayoutVars>
      </dgm:prSet>
      <dgm:spPr/>
    </dgm:pt>
    <dgm:pt modelId="{2F615C0E-0F6F-4EDE-9476-3DC9E2BD3483}" type="pres">
      <dgm:prSet presAssocID="{61C2191A-5056-446B-A886-FDC671FF25E1}" presName="level3hierChild" presStyleCnt="0"/>
      <dgm:spPr/>
    </dgm:pt>
    <dgm:pt modelId="{6565D573-BBE1-4F7B-8A78-00FC03535A75}" type="pres">
      <dgm:prSet presAssocID="{0C20F414-CE3E-4BC8-8101-B25F9B82E6C2}" presName="conn2-1" presStyleLbl="parChTrans1D2" presStyleIdx="2" presStyleCnt="3"/>
      <dgm:spPr/>
    </dgm:pt>
    <dgm:pt modelId="{B6B405BD-92BC-4065-9E49-0CD272FB8727}" type="pres">
      <dgm:prSet presAssocID="{0C20F414-CE3E-4BC8-8101-B25F9B82E6C2}" presName="connTx" presStyleLbl="parChTrans1D2" presStyleIdx="2" presStyleCnt="3"/>
      <dgm:spPr/>
    </dgm:pt>
    <dgm:pt modelId="{CEEBE051-75C5-4C76-8CCA-5C5D991811C7}" type="pres">
      <dgm:prSet presAssocID="{A03D1947-7ACE-4C2B-9A61-901A79B04435}" presName="root2" presStyleCnt="0"/>
      <dgm:spPr/>
    </dgm:pt>
    <dgm:pt modelId="{CCF0965F-33B9-4E0C-9E9F-3E31A15FC568}" type="pres">
      <dgm:prSet presAssocID="{A03D1947-7ACE-4C2B-9A61-901A79B04435}" presName="LevelTwoTextNode" presStyleLbl="node2" presStyleIdx="2" presStyleCnt="3">
        <dgm:presLayoutVars>
          <dgm:chPref val="3"/>
        </dgm:presLayoutVars>
      </dgm:prSet>
      <dgm:spPr/>
    </dgm:pt>
    <dgm:pt modelId="{BA39424B-47DC-4C31-85A8-398FF9439B4D}" type="pres">
      <dgm:prSet presAssocID="{A03D1947-7ACE-4C2B-9A61-901A79B04435}" presName="level3hierChild" presStyleCnt="0"/>
      <dgm:spPr/>
    </dgm:pt>
  </dgm:ptLst>
  <dgm:cxnLst>
    <dgm:cxn modelId="{12F47305-A20A-4B0E-9A04-990F5C832761}" type="presOf" srcId="{64B4AA62-3962-4C70-B73B-1840E003A9E6}" destId="{8251F934-C922-456D-9C01-2A9687BE3D6F}" srcOrd="1" destOrd="0" presId="urn:microsoft.com/office/officeart/2005/8/layout/hierarchy2"/>
    <dgm:cxn modelId="{5D66CA1D-870A-4284-A0C0-605FB9F95EE9}" type="presOf" srcId="{65C1B683-9B5A-49BC-A07F-9AA88D5AB056}" destId="{5BFC6DA7-FE00-43BC-87EB-647A0800D750}" srcOrd="0" destOrd="0" presId="urn:microsoft.com/office/officeart/2005/8/layout/hierarchy2"/>
    <dgm:cxn modelId="{7AA9FA34-F802-4F5A-9AD2-F70809EB466D}" srcId="{A7BAC8F3-400E-4538-BA52-4A167759B81E}" destId="{59E07FBD-DC76-4E40-B6F7-8D5EC51E140D}" srcOrd="0" destOrd="0" parTransId="{64B4AA62-3962-4C70-B73B-1840E003A9E6}" sibTransId="{1DF2F30D-3349-4932-AAF9-280C2A0CCFD6}"/>
    <dgm:cxn modelId="{9B17635D-DA8B-4CFF-9AE4-D17D668C1A5C}" type="presOf" srcId="{A03D1947-7ACE-4C2B-9A61-901A79B04435}" destId="{CCF0965F-33B9-4E0C-9E9F-3E31A15FC568}" srcOrd="0" destOrd="0" presId="urn:microsoft.com/office/officeart/2005/8/layout/hierarchy2"/>
    <dgm:cxn modelId="{91FAD75E-CF8E-41CE-8088-F319F6DDABE6}" type="presOf" srcId="{CE5CBF30-69E2-4EEE-A770-0E2EE14E7F19}" destId="{53FC9387-4E17-47C4-8DE1-062BA64AAF05}" srcOrd="0" destOrd="0" presId="urn:microsoft.com/office/officeart/2005/8/layout/hierarchy2"/>
    <dgm:cxn modelId="{F65AE846-4C1A-4BC5-ABD1-7FC9BB96158D}" srcId="{FD6F39A6-A548-4FC5-BE9B-77C1E946E278}" destId="{CE5CBF30-69E2-4EEE-A770-0E2EE14E7F19}" srcOrd="0" destOrd="0" parTransId="{EFBD70F7-66B6-4EE1-BEDC-B2F983548A2B}" sibTransId="{B21B3CFC-6F5D-4056-B9BA-61BA660A18A2}"/>
    <dgm:cxn modelId="{9DC15347-1985-4283-9203-C502D8A1C790}" srcId="{FD6F39A6-A548-4FC5-BE9B-77C1E946E278}" destId="{A7BAC8F3-400E-4538-BA52-4A167759B81E}" srcOrd="1" destOrd="0" parTransId="{6248FC15-73B3-4361-9D19-E711AE1FF249}" sibTransId="{0704CD9C-5457-4DFD-A735-EA45A9449BA1}"/>
    <dgm:cxn modelId="{93D4C148-9DDB-440C-882B-04A20B1B4141}" type="presOf" srcId="{64B4AA62-3962-4C70-B73B-1840E003A9E6}" destId="{5021AAE3-A988-4717-B1CD-B7770AD09ED0}" srcOrd="0" destOrd="0" presId="urn:microsoft.com/office/officeart/2005/8/layout/hierarchy2"/>
    <dgm:cxn modelId="{440B7798-2A82-425B-9BA6-36E0B335E328}" type="presOf" srcId="{0C20F414-CE3E-4BC8-8101-B25F9B82E6C2}" destId="{B6B405BD-92BC-4065-9E49-0CD272FB8727}" srcOrd="1" destOrd="0" presId="urn:microsoft.com/office/officeart/2005/8/layout/hierarchy2"/>
    <dgm:cxn modelId="{2D74B0A5-451B-425A-9F3F-93E696D0C441}" type="presOf" srcId="{59E07FBD-DC76-4E40-B6F7-8D5EC51E140D}" destId="{211B5414-4FCD-455A-85E8-1899166A83F2}" srcOrd="0" destOrd="0" presId="urn:microsoft.com/office/officeart/2005/8/layout/hierarchy2"/>
    <dgm:cxn modelId="{5E25ABC0-E8D3-4D53-95F6-2FB47130869C}" type="presOf" srcId="{A7BAC8F3-400E-4538-BA52-4A167759B81E}" destId="{DEB297EC-B4BF-40FA-B1DF-9E0254543B6B}" srcOrd="0" destOrd="0" presId="urn:microsoft.com/office/officeart/2005/8/layout/hierarchy2"/>
    <dgm:cxn modelId="{6ABCFAC2-15AD-4236-B75E-C00F0EE35ED6}" srcId="{A7BAC8F3-400E-4538-BA52-4A167759B81E}" destId="{61C2191A-5056-446B-A886-FDC671FF25E1}" srcOrd="1" destOrd="0" parTransId="{65C1B683-9B5A-49BC-A07F-9AA88D5AB056}" sibTransId="{AE102496-3DE4-42DC-8B0F-0FE4ACB798BF}"/>
    <dgm:cxn modelId="{10362AE2-1232-44DF-9CCB-028FED922B80}" type="presOf" srcId="{65C1B683-9B5A-49BC-A07F-9AA88D5AB056}" destId="{19761065-817F-468B-AFF4-9E571259AF19}" srcOrd="1" destOrd="0" presId="urn:microsoft.com/office/officeart/2005/8/layout/hierarchy2"/>
    <dgm:cxn modelId="{2617E6E3-411D-42CC-9845-0356933732E1}" type="presOf" srcId="{0C20F414-CE3E-4BC8-8101-B25F9B82E6C2}" destId="{6565D573-BBE1-4F7B-8A78-00FC03535A75}" srcOrd="0" destOrd="0" presId="urn:microsoft.com/office/officeart/2005/8/layout/hierarchy2"/>
    <dgm:cxn modelId="{187286E4-6BA5-4B6D-8F5C-1CB2C61D402D}" srcId="{A7BAC8F3-400E-4538-BA52-4A167759B81E}" destId="{A03D1947-7ACE-4C2B-9A61-901A79B04435}" srcOrd="2" destOrd="0" parTransId="{0C20F414-CE3E-4BC8-8101-B25F9B82E6C2}" sibTransId="{6C1BA5C2-E74D-4B91-814A-360CDB8B13F3}"/>
    <dgm:cxn modelId="{C65182ED-10EA-474B-B38D-58DF8FF42085}" type="presOf" srcId="{61C2191A-5056-446B-A886-FDC671FF25E1}" destId="{44D6343E-5B84-4680-B7E5-E833D6C9C313}" srcOrd="0" destOrd="0" presId="urn:microsoft.com/office/officeart/2005/8/layout/hierarchy2"/>
    <dgm:cxn modelId="{AB4CB8F8-2EF0-43C9-978B-8CAD19AD6C3A}" type="presOf" srcId="{FD6F39A6-A548-4FC5-BE9B-77C1E946E278}" destId="{3AB867FE-07E6-4DC4-A60C-F5D8281EB52E}" srcOrd="0" destOrd="0" presId="urn:microsoft.com/office/officeart/2005/8/layout/hierarchy2"/>
    <dgm:cxn modelId="{94B777E5-827C-45F5-8BB1-DD08338F9459}" type="presParOf" srcId="{3AB867FE-07E6-4DC4-A60C-F5D8281EB52E}" destId="{A763A5EB-ABCE-447E-9655-923D0D3B4319}" srcOrd="0" destOrd="0" presId="urn:microsoft.com/office/officeart/2005/8/layout/hierarchy2"/>
    <dgm:cxn modelId="{DF918854-35FE-4381-814E-70FC142C3577}" type="presParOf" srcId="{A763A5EB-ABCE-447E-9655-923D0D3B4319}" destId="{53FC9387-4E17-47C4-8DE1-062BA64AAF05}" srcOrd="0" destOrd="0" presId="urn:microsoft.com/office/officeart/2005/8/layout/hierarchy2"/>
    <dgm:cxn modelId="{71CDA99C-BB49-40F4-AC86-0B159A8B59EF}" type="presParOf" srcId="{A763A5EB-ABCE-447E-9655-923D0D3B4319}" destId="{EBE13134-3577-43BD-BCDD-10FD32165D9B}" srcOrd="1" destOrd="0" presId="urn:microsoft.com/office/officeart/2005/8/layout/hierarchy2"/>
    <dgm:cxn modelId="{A9E2E8AE-9EB7-4D8D-9A61-D016096132D3}" type="presParOf" srcId="{3AB867FE-07E6-4DC4-A60C-F5D8281EB52E}" destId="{EE70DC67-9DB6-4F25-B1FB-06F566FB67C9}" srcOrd="1" destOrd="0" presId="urn:microsoft.com/office/officeart/2005/8/layout/hierarchy2"/>
    <dgm:cxn modelId="{62D290DF-AFB2-4FC5-B8A3-39526E977D42}" type="presParOf" srcId="{EE70DC67-9DB6-4F25-B1FB-06F566FB67C9}" destId="{DEB297EC-B4BF-40FA-B1DF-9E0254543B6B}" srcOrd="0" destOrd="0" presId="urn:microsoft.com/office/officeart/2005/8/layout/hierarchy2"/>
    <dgm:cxn modelId="{0A9B845E-1933-4959-8E94-C604F1648B2A}" type="presParOf" srcId="{EE70DC67-9DB6-4F25-B1FB-06F566FB67C9}" destId="{A21C7491-1ED7-4BA0-BEFB-7D56D08EA6A1}" srcOrd="1" destOrd="0" presId="urn:microsoft.com/office/officeart/2005/8/layout/hierarchy2"/>
    <dgm:cxn modelId="{90375CA5-48B5-4D82-833F-A26587053B63}" type="presParOf" srcId="{A21C7491-1ED7-4BA0-BEFB-7D56D08EA6A1}" destId="{5021AAE3-A988-4717-B1CD-B7770AD09ED0}" srcOrd="0" destOrd="0" presId="urn:microsoft.com/office/officeart/2005/8/layout/hierarchy2"/>
    <dgm:cxn modelId="{0BFAA911-41C0-4F85-A52F-07EFEA7A1C99}" type="presParOf" srcId="{5021AAE3-A988-4717-B1CD-B7770AD09ED0}" destId="{8251F934-C922-456D-9C01-2A9687BE3D6F}" srcOrd="0" destOrd="0" presId="urn:microsoft.com/office/officeart/2005/8/layout/hierarchy2"/>
    <dgm:cxn modelId="{1099AF95-8305-402C-8BF6-16C9E0716C5C}" type="presParOf" srcId="{A21C7491-1ED7-4BA0-BEFB-7D56D08EA6A1}" destId="{B025E88F-DDD7-4363-9038-435F34A50D69}" srcOrd="1" destOrd="0" presId="urn:microsoft.com/office/officeart/2005/8/layout/hierarchy2"/>
    <dgm:cxn modelId="{D82DB16F-920E-4D8F-916F-5B9B8828B47D}" type="presParOf" srcId="{B025E88F-DDD7-4363-9038-435F34A50D69}" destId="{211B5414-4FCD-455A-85E8-1899166A83F2}" srcOrd="0" destOrd="0" presId="urn:microsoft.com/office/officeart/2005/8/layout/hierarchy2"/>
    <dgm:cxn modelId="{38544069-719A-4F14-93B9-C76D0BF5CBAD}" type="presParOf" srcId="{B025E88F-DDD7-4363-9038-435F34A50D69}" destId="{4E67764D-8117-4FDA-BFEC-3E853D9B563B}" srcOrd="1" destOrd="0" presId="urn:microsoft.com/office/officeart/2005/8/layout/hierarchy2"/>
    <dgm:cxn modelId="{4BD9839D-9403-4EC0-94FC-78C5A2F22AF1}" type="presParOf" srcId="{A21C7491-1ED7-4BA0-BEFB-7D56D08EA6A1}" destId="{5BFC6DA7-FE00-43BC-87EB-647A0800D750}" srcOrd="2" destOrd="0" presId="urn:microsoft.com/office/officeart/2005/8/layout/hierarchy2"/>
    <dgm:cxn modelId="{EF1BAADD-1416-4BED-8393-B8ED67E836B4}" type="presParOf" srcId="{5BFC6DA7-FE00-43BC-87EB-647A0800D750}" destId="{19761065-817F-468B-AFF4-9E571259AF19}" srcOrd="0" destOrd="0" presId="urn:microsoft.com/office/officeart/2005/8/layout/hierarchy2"/>
    <dgm:cxn modelId="{A4EEC58B-D516-43B6-AC65-95F8C365FAEB}" type="presParOf" srcId="{A21C7491-1ED7-4BA0-BEFB-7D56D08EA6A1}" destId="{07EF4C4F-707A-49AC-AB95-86C9E3DB40D9}" srcOrd="3" destOrd="0" presId="urn:microsoft.com/office/officeart/2005/8/layout/hierarchy2"/>
    <dgm:cxn modelId="{783CA08D-3A96-47C3-BA64-77AB2D9FAAB7}" type="presParOf" srcId="{07EF4C4F-707A-49AC-AB95-86C9E3DB40D9}" destId="{44D6343E-5B84-4680-B7E5-E833D6C9C313}" srcOrd="0" destOrd="0" presId="urn:microsoft.com/office/officeart/2005/8/layout/hierarchy2"/>
    <dgm:cxn modelId="{524A94D1-7BCB-43B9-B536-252FF5C92332}" type="presParOf" srcId="{07EF4C4F-707A-49AC-AB95-86C9E3DB40D9}" destId="{2F615C0E-0F6F-4EDE-9476-3DC9E2BD3483}" srcOrd="1" destOrd="0" presId="urn:microsoft.com/office/officeart/2005/8/layout/hierarchy2"/>
    <dgm:cxn modelId="{0958902B-0B50-470D-B85A-F3BBC6BB54E1}" type="presParOf" srcId="{A21C7491-1ED7-4BA0-BEFB-7D56D08EA6A1}" destId="{6565D573-BBE1-4F7B-8A78-00FC03535A75}" srcOrd="4" destOrd="0" presId="urn:microsoft.com/office/officeart/2005/8/layout/hierarchy2"/>
    <dgm:cxn modelId="{BBAD0170-77D2-41E3-9D14-A64F9CC097B7}" type="presParOf" srcId="{6565D573-BBE1-4F7B-8A78-00FC03535A75}" destId="{B6B405BD-92BC-4065-9E49-0CD272FB8727}" srcOrd="0" destOrd="0" presId="urn:microsoft.com/office/officeart/2005/8/layout/hierarchy2"/>
    <dgm:cxn modelId="{FA306462-DE60-47A2-9554-E7AEF11DB1C3}" type="presParOf" srcId="{A21C7491-1ED7-4BA0-BEFB-7D56D08EA6A1}" destId="{CEEBE051-75C5-4C76-8CCA-5C5D991811C7}" srcOrd="5" destOrd="0" presId="urn:microsoft.com/office/officeart/2005/8/layout/hierarchy2"/>
    <dgm:cxn modelId="{29DE5A12-04BD-4685-95F9-978DE93FEF33}" type="presParOf" srcId="{CEEBE051-75C5-4C76-8CCA-5C5D991811C7}" destId="{CCF0965F-33B9-4E0C-9E9F-3E31A15FC568}" srcOrd="0" destOrd="0" presId="urn:microsoft.com/office/officeart/2005/8/layout/hierarchy2"/>
    <dgm:cxn modelId="{CECC2EBD-B0AF-4F66-A967-AA4B941BB952}" type="presParOf" srcId="{CEEBE051-75C5-4C76-8CCA-5C5D991811C7}" destId="{BA39424B-47DC-4C31-85A8-398FF9439B4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C9387-4E17-47C4-8DE1-062BA64AAF05}">
      <dsp:nvSpPr>
        <dsp:cNvPr id="0" name=""/>
        <dsp:cNvSpPr/>
      </dsp:nvSpPr>
      <dsp:spPr>
        <a:xfrm>
          <a:off x="504659" y="1830"/>
          <a:ext cx="2269734" cy="1134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Language: Python</a:t>
          </a:r>
        </a:p>
      </dsp:txBody>
      <dsp:txXfrm>
        <a:off x="537898" y="35069"/>
        <a:ext cx="2203256" cy="1068389"/>
      </dsp:txXfrm>
    </dsp:sp>
    <dsp:sp modelId="{DEB297EC-B4BF-40FA-B1DF-9E0254543B6B}">
      <dsp:nvSpPr>
        <dsp:cNvPr id="0" name=""/>
        <dsp:cNvSpPr/>
      </dsp:nvSpPr>
      <dsp:spPr>
        <a:xfrm>
          <a:off x="504659" y="1306927"/>
          <a:ext cx="2269734" cy="1134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Bibliothèques:</a:t>
          </a:r>
        </a:p>
      </dsp:txBody>
      <dsp:txXfrm>
        <a:off x="537898" y="1340166"/>
        <a:ext cx="2203256" cy="1068389"/>
      </dsp:txXfrm>
    </dsp:sp>
    <dsp:sp modelId="{5021AAE3-A988-4717-B1CD-B7770AD09ED0}">
      <dsp:nvSpPr>
        <dsp:cNvPr id="0" name=""/>
        <dsp:cNvSpPr/>
      </dsp:nvSpPr>
      <dsp:spPr>
        <a:xfrm rot="18289469">
          <a:off x="2433426" y="1194566"/>
          <a:ext cx="1589826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89826" y="27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88594" y="1182066"/>
        <a:ext cx="79491" cy="79491"/>
      </dsp:txXfrm>
    </dsp:sp>
    <dsp:sp modelId="{211B5414-4FCD-455A-85E8-1899166A83F2}">
      <dsp:nvSpPr>
        <dsp:cNvPr id="0" name=""/>
        <dsp:cNvSpPr/>
      </dsp:nvSpPr>
      <dsp:spPr>
        <a:xfrm>
          <a:off x="3682286" y="1830"/>
          <a:ext cx="2269734" cy="1134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/>
            <a:t>Manipulation et analyse des données: Pandas</a:t>
          </a:r>
          <a:endParaRPr lang="fr-FR" sz="2100" b="1" kern="1200" dirty="0"/>
        </a:p>
      </dsp:txBody>
      <dsp:txXfrm>
        <a:off x="3715525" y="35069"/>
        <a:ext cx="2203256" cy="1068389"/>
      </dsp:txXfrm>
    </dsp:sp>
    <dsp:sp modelId="{5BFC6DA7-FE00-43BC-87EB-647A0800D750}">
      <dsp:nvSpPr>
        <dsp:cNvPr id="0" name=""/>
        <dsp:cNvSpPr/>
      </dsp:nvSpPr>
      <dsp:spPr>
        <a:xfrm>
          <a:off x="2774393" y="1847114"/>
          <a:ext cx="90789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907893" y="27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05642" y="1851663"/>
        <a:ext cx="45394" cy="45394"/>
      </dsp:txXfrm>
    </dsp:sp>
    <dsp:sp modelId="{44D6343E-5B84-4680-B7E5-E833D6C9C313}">
      <dsp:nvSpPr>
        <dsp:cNvPr id="0" name=""/>
        <dsp:cNvSpPr/>
      </dsp:nvSpPr>
      <dsp:spPr>
        <a:xfrm>
          <a:off x="3682286" y="1306927"/>
          <a:ext cx="2269734" cy="1134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/>
            <a:t>Visualisation: Matplotlib &amp; Seaborn</a:t>
          </a:r>
        </a:p>
      </dsp:txBody>
      <dsp:txXfrm>
        <a:off x="3715525" y="1340166"/>
        <a:ext cx="2203256" cy="1068389"/>
      </dsp:txXfrm>
    </dsp:sp>
    <dsp:sp modelId="{6565D573-BBE1-4F7B-8A78-00FC03535A75}">
      <dsp:nvSpPr>
        <dsp:cNvPr id="0" name=""/>
        <dsp:cNvSpPr/>
      </dsp:nvSpPr>
      <dsp:spPr>
        <a:xfrm rot="3310531">
          <a:off x="2433426" y="2499663"/>
          <a:ext cx="1589826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89826" y="27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88594" y="2487163"/>
        <a:ext cx="79491" cy="79491"/>
      </dsp:txXfrm>
    </dsp:sp>
    <dsp:sp modelId="{CCF0965F-33B9-4E0C-9E9F-3E31A15FC568}">
      <dsp:nvSpPr>
        <dsp:cNvPr id="0" name=""/>
        <dsp:cNvSpPr/>
      </dsp:nvSpPr>
      <dsp:spPr>
        <a:xfrm>
          <a:off x="3682286" y="2612024"/>
          <a:ext cx="2269734" cy="1134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/>
            <a:t>Manipulation des vecteurs et des matrices: Numpy</a:t>
          </a:r>
        </a:p>
      </dsp:txBody>
      <dsp:txXfrm>
        <a:off x="3715525" y="2645263"/>
        <a:ext cx="2203256" cy="1068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CAF089-041D-45FE-9EF2-F2D9996D7193}" type="datetimeFigureOut">
              <a:rPr lang="fr-FR" smtClean="0"/>
              <a:t>15/12/2020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53F20-BF56-4E01-B019-0B8CAD8F9F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091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Analyser les différents graphiques d’évolution / conclusion : données manquantes / perspectives: explorer plus d’indicateurs / ajouter contexte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53F20-BF56-4E01-B019-0B8CAD8F9FD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6348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53F20-BF56-4E01-B019-0B8CAD8F9FD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107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E402-55EE-44AE-9283-631D0D72BFC5}" type="datetime1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Analysez des données de systèmes éducatifs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129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11DAC-CEF9-4FD7-96F6-7D4F2C632F68}" type="datetime1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Analysez des données de systèmes éducatifs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147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4590E-EA5A-4BEF-A131-18A1F00BD023}" type="datetime1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Analysez des données de systèmes éducatifs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70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48F-491A-41B8-95B8-92084E1FAF5B}" type="datetime1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Analysez des données de systèmes éducatifs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480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0CFA-9082-4A9C-A8A5-75341EAB9519}" type="datetime1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Analysez des données de systèmes éducatifs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559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2212C-3D21-4F30-A5AE-D5BF93B5563F}" type="datetime1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Analysez des données de systèmes éducatifs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537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F046E-7B0E-4E53-969B-5BD4546C9C06}" type="datetime1">
              <a:rPr lang="en-US" smtClean="0"/>
              <a:t>12/15/2020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Analysez des données de systèmes éducatifs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33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0410D-D0F8-4249-81DF-77E6D68FEEA2}" type="datetime1">
              <a:rPr lang="en-US" smtClean="0"/>
              <a:t>12/15/2020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Analysez des données de systèmes éducatifs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161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D75BD-E44E-4AC0-B61F-EFAD780F9FB7}" type="datetime1">
              <a:rPr lang="en-US" smtClean="0"/>
              <a:t>12/15/2020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Analysez des données de systèmes éducatifs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927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D852D-421E-4752-82E7-D9361F2D2D64}" type="datetime1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Analysez des données de systèmes éducatifs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088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C040C-9DCE-4329-8D41-DAA4E4E6857E}" type="datetime1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Analysez des données de systèmes éducatifs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7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4F4E2-B5C4-4225-8667-E0B3EA6A70D8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Analysez des données de systèmes éducatifs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16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0.png"/><Relationship Id="rId10" Type="http://schemas.openxmlformats.org/officeDocument/2006/relationships/image" Target="../media/image5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éo 3">
            <a:extLst>
              <a:ext uri="{FF2B5EF4-FFF2-40B4-BE49-F238E27FC236}">
                <a16:creationId xmlns:a16="http://schemas.microsoft.com/office/drawing/2014/main" id="{1D64609A-64BD-44D8-BD83-CF29F4A0F1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985F1F-66F9-410C-A080-C8E8CBCED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9190490" cy="3569242"/>
          </a:xfrm>
        </p:spPr>
        <p:txBody>
          <a:bodyPr anchor="t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</a:rPr>
              <a:t>Projet 2: </a:t>
            </a:r>
            <a:br>
              <a:rPr lang="fr-FR" dirty="0">
                <a:solidFill>
                  <a:schemeClr val="bg1"/>
                </a:solidFill>
              </a:rPr>
            </a:br>
            <a:br>
              <a:rPr lang="fr-FR" dirty="0">
                <a:solidFill>
                  <a:schemeClr val="bg1"/>
                </a:solidFill>
              </a:rPr>
            </a:br>
            <a:r>
              <a:rPr lang="fr-FR" b="1" i="0" dirty="0">
                <a:solidFill>
                  <a:schemeClr val="bg1"/>
                </a:solidFill>
                <a:effectLst/>
                <a:latin typeface="Montserrat"/>
              </a:rPr>
              <a:t>Analysez des données de systèmes éducatifs</a:t>
            </a:r>
            <a:br>
              <a:rPr lang="fr-FR" b="1" i="0" dirty="0">
                <a:solidFill>
                  <a:schemeClr val="bg1"/>
                </a:solidFill>
                <a:effectLst/>
                <a:latin typeface="Montserrat"/>
              </a:rPr>
            </a:b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51AFE6-6843-4991-8CC1-CEF3573EB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6"/>
            <a:ext cx="5449479" cy="1919433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Ramzi ABDELHAFIDH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8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757B3-883F-43C5-8A84-8B033435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 dirty="0"/>
              <a:t>Importation et exploration du </a:t>
            </a:r>
            <a:r>
              <a:rPr lang="fr-FR" sz="4800" dirty="0" err="1"/>
              <a:t>dataset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DF08D7-EDA6-4E7B-A53E-29C8F6B6F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5 </a:t>
            </a:r>
            <a:r>
              <a:rPr lang="fr-FR" dirty="0" err="1"/>
              <a:t>dataframes</a:t>
            </a:r>
            <a:endParaRPr lang="fr-FR" dirty="0"/>
          </a:p>
          <a:p>
            <a:r>
              <a:rPr lang="fr-FR" dirty="0" err="1"/>
              <a:t>EdStatsData</a:t>
            </a:r>
            <a:r>
              <a:rPr lang="fr-FR" dirty="0"/>
              <a:t> </a:t>
            </a:r>
            <a:r>
              <a:rPr lang="fr-FR" sz="2400" dirty="0"/>
              <a:t>(3655 indicateurs / 242 pays)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D87BEDF-C678-4FA2-AB15-C5A9A8295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640" y="1442720"/>
            <a:ext cx="3676363" cy="456184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1FF948C-7262-42C7-8E78-EF3B83843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92" y="3107937"/>
            <a:ext cx="5463656" cy="3384938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450D6D-ABEC-4182-9B60-57F0A3C4F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10</a:t>
            </a:fld>
            <a:endParaRPr lang="en-US"/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55E58777-9B43-43BB-8BC5-8E70C944C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22250" y="6501118"/>
            <a:ext cx="5253446" cy="365125"/>
          </a:xfrm>
        </p:spPr>
        <p:txBody>
          <a:bodyPr/>
          <a:lstStyle/>
          <a:p>
            <a:r>
              <a:rPr lang="fr-FR" dirty="0"/>
              <a:t>Analysez des données de systèmes éducatifs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457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757B3-883F-43C5-8A84-8B033435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 dirty="0"/>
              <a:t>Importation et exploration du </a:t>
            </a:r>
            <a:r>
              <a:rPr lang="fr-FR" sz="4800" dirty="0" err="1"/>
              <a:t>dataset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DF08D7-EDA6-4E7B-A53E-29C8F6B6F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5 </a:t>
            </a:r>
            <a:r>
              <a:rPr lang="fr-FR" dirty="0" err="1"/>
              <a:t>dataframes</a:t>
            </a:r>
            <a:endParaRPr lang="fr-FR" dirty="0"/>
          </a:p>
          <a:p>
            <a:r>
              <a:rPr lang="fr-FR" dirty="0" err="1"/>
              <a:t>EdStatsFootNote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B6BDC07-BEEB-45DD-86D1-857D7F368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905" y="1690688"/>
            <a:ext cx="4324350" cy="2409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87EFC04-E0CD-4E2F-9514-F756E0169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760" y="4265930"/>
            <a:ext cx="5791200" cy="1857375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1ADBB0-EB40-4EC6-9E9F-FC09A80A1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11</a:t>
            </a:fld>
            <a:endParaRPr lang="en-US"/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6208A18F-1FC8-4340-9A75-C761B9D21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22250" y="6501118"/>
            <a:ext cx="5253446" cy="365125"/>
          </a:xfrm>
        </p:spPr>
        <p:txBody>
          <a:bodyPr/>
          <a:lstStyle/>
          <a:p>
            <a:r>
              <a:rPr lang="fr-FR" dirty="0"/>
              <a:t>Analysez des données de systèmes éducatifs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511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757B3-883F-43C5-8A84-8B033435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 dirty="0"/>
              <a:t>Importation et exploration du </a:t>
            </a:r>
            <a:r>
              <a:rPr lang="fr-FR" sz="4800" dirty="0" err="1"/>
              <a:t>dataset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DF08D7-EDA6-4E7B-A53E-29C8F6B6F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5 </a:t>
            </a:r>
            <a:r>
              <a:rPr lang="fr-FR" dirty="0" err="1"/>
              <a:t>dataframes</a:t>
            </a:r>
            <a:endParaRPr lang="fr-FR" dirty="0"/>
          </a:p>
          <a:p>
            <a:r>
              <a:rPr lang="fr-FR" dirty="0" err="1"/>
              <a:t>EdStatsSeries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1D43D16-E3F8-4FC3-957B-B5A08C0EE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908" y="1523999"/>
            <a:ext cx="5000142" cy="453834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0EC3A8E-15A6-4B08-A85D-B13DD78AB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74" y="3429000"/>
            <a:ext cx="5496560" cy="3057462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3750A95-8B10-4BC7-9DA8-F7231B823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12</a:t>
            </a:fld>
            <a:endParaRPr lang="en-US"/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D29A1B0A-D87B-4B4D-9976-E11A379C9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22250" y="6501118"/>
            <a:ext cx="5253446" cy="365125"/>
          </a:xfrm>
        </p:spPr>
        <p:txBody>
          <a:bodyPr/>
          <a:lstStyle/>
          <a:p>
            <a:r>
              <a:rPr lang="fr-FR" dirty="0"/>
              <a:t>Analysez des données de systèmes éducatifs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839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27EA6B-4EED-4737-9765-BBA0D453C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1449"/>
            <a:ext cx="10219835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7200" dirty="0"/>
              <a:t>4. Choix des années</a:t>
            </a:r>
            <a:br>
              <a:rPr lang="fr-FR" sz="7200" dirty="0"/>
            </a:br>
            <a:endParaRPr lang="en-US" sz="72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7ABE8E-80A1-4A8C-8A50-12D9F53E0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70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757B3-883F-43C5-8A84-8B033435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/>
              <a:t>Choix des années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DF08D7-EDA6-4E7B-A53E-29C8F6B6F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Exploration des données manquantes</a:t>
            </a:r>
          </a:p>
          <a:p>
            <a:r>
              <a:rPr lang="fr-FR"/>
              <a:t>Intervalle d’années choisi: de 2010 à 2015 inclus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6BE7FDF-976E-43F0-A84B-25077742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48" y="3071291"/>
            <a:ext cx="6894714" cy="3658029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B41416-7896-4CAE-8CFA-81C76197B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33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27EA6B-4EED-4737-9765-BBA0D453C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1449"/>
            <a:ext cx="10219835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7200" dirty="0"/>
              <a:t>5. Choix des indicateurs</a:t>
            </a:r>
            <a:br>
              <a:rPr lang="fr-FR" sz="7200" dirty="0"/>
            </a:br>
            <a:endParaRPr lang="en-US" sz="72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E41878-12AC-4B9B-B860-6068295B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04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757B3-883F-43C5-8A84-8B033435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935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dirty="0"/>
              <a:t>Choix des indicateurs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DF08D7-EDA6-4E7B-A53E-29C8F6B6F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Critère 1: Les indicateurs les plus remplis</a:t>
            </a:r>
          </a:p>
          <a:p>
            <a:pPr lvl="1"/>
            <a:r>
              <a:rPr lang="fr-FR" dirty="0"/>
              <a:t>Intervalle des années présélectionnées</a:t>
            </a:r>
          </a:p>
          <a:p>
            <a:pPr lvl="1"/>
            <a:r>
              <a:rPr lang="fr-FR" dirty="0"/>
              <a:t>Tous les pays</a:t>
            </a:r>
          </a:p>
          <a:p>
            <a:pPr lvl="1"/>
            <a:r>
              <a:rPr lang="fr-FR" dirty="0"/>
              <a:t>Seuil = 50%</a:t>
            </a:r>
          </a:p>
          <a:p>
            <a:endParaRPr lang="fr-FR" dirty="0"/>
          </a:p>
          <a:p>
            <a:r>
              <a:rPr lang="fr-FR" dirty="0"/>
              <a:t>Critère 2: Les indicateurs les plus </a:t>
            </a:r>
            <a:r>
              <a:rPr lang="fr-FR" dirty="0" err="1"/>
              <a:t>signficatifs</a:t>
            </a:r>
            <a:endParaRPr lang="fr-FR" dirty="0"/>
          </a:p>
          <a:p>
            <a:pPr lvl="1"/>
            <a:r>
              <a:rPr lang="fr-FR" dirty="0"/>
              <a:t>Filtre = ["GDP", "internet", "</a:t>
            </a:r>
            <a:r>
              <a:rPr lang="fr-FR" dirty="0" err="1"/>
              <a:t>enrolment</a:t>
            </a:r>
            <a:r>
              <a:rPr lang="fr-FR" dirty="0"/>
              <a:t>"]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r>
              <a:rPr lang="fr-FR" dirty="0">
                <a:sym typeface="Wingdings" panose="05000000000000000000" pitchFamily="2" charset="2"/>
              </a:rPr>
              <a:t> Une liste avant-finale de ~100 indicateurs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D97171-B914-43AD-82BE-00B59D8E0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16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FF550F1-51C1-40D2-BC89-D7CAB34DF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22250" y="6501118"/>
            <a:ext cx="5253446" cy="365125"/>
          </a:xfrm>
        </p:spPr>
        <p:txBody>
          <a:bodyPr/>
          <a:lstStyle/>
          <a:p>
            <a:r>
              <a:rPr lang="fr-FR" dirty="0"/>
              <a:t>Analysez des données de systèmes éducatifs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474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757B3-883F-43C5-8A84-8B033435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 dirty="0"/>
              <a:t>Choix des indicateurs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DF08D7-EDA6-4E7B-A53E-29C8F6B6F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Liste finale des indicateurs: </a:t>
            </a:r>
          </a:p>
          <a:p>
            <a:endParaRPr lang="fr-FR" dirty="0"/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'Internet users (per 100 people)’</a:t>
            </a: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'Enrolment in secondary education, both sexes (number)’</a:t>
            </a:r>
            <a:endParaRPr lang="fr-FR" dirty="0">
              <a:solidFill>
                <a:srgbClr val="000000"/>
              </a:solidFill>
              <a:latin typeface="Helvetica Neue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'Enrolment in tertiary education, all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programmes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, both sexes (number)’</a:t>
            </a: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lvl="1"/>
            <a:r>
              <a:rPr lang="it-IT" b="0" i="0" dirty="0">
                <a:solidFill>
                  <a:srgbClr val="000000"/>
                </a:solidFill>
                <a:effectLst/>
                <a:latin typeface="Helvetica Neue"/>
              </a:rPr>
              <a:t>'GDP per capita (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Helvetica Neue"/>
              </a:rPr>
              <a:t>constant</a:t>
            </a:r>
            <a:r>
              <a:rPr lang="it-IT" b="0" i="0" dirty="0">
                <a:solidFill>
                  <a:srgbClr val="000000"/>
                </a:solidFill>
                <a:effectLst/>
                <a:latin typeface="Helvetica Neue"/>
              </a:rPr>
              <a:t> 2005 US$)'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4B234D-83B4-4597-84F3-2C6DF690D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17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EF54363-C074-4A69-B7D4-2317AD8B4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22250" y="6501118"/>
            <a:ext cx="5253446" cy="365125"/>
          </a:xfrm>
        </p:spPr>
        <p:txBody>
          <a:bodyPr/>
          <a:lstStyle/>
          <a:p>
            <a:r>
              <a:rPr lang="fr-FR" dirty="0"/>
              <a:t>Analysez des données de systèmes éducatifs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41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27EA6B-4EED-4737-9765-BBA0D453C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1449"/>
            <a:ext cx="10219835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7200" dirty="0"/>
              <a:t>6. Choix des pays</a:t>
            </a:r>
            <a:br>
              <a:rPr lang="fr-FR" sz="7200" dirty="0"/>
            </a:br>
            <a:endParaRPr lang="en-US" sz="72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6917B4-15FA-4927-9919-5679900B7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69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757B3-883F-43C5-8A84-8B033435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 dirty="0"/>
              <a:t>Choix des pays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DF08D7-EDA6-4E7B-A53E-29C8F6B6F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814"/>
            <a:ext cx="10515600" cy="4351338"/>
          </a:xfrm>
        </p:spPr>
        <p:txBody>
          <a:bodyPr/>
          <a:lstStyle/>
          <a:p>
            <a:r>
              <a:rPr lang="fr-FR" dirty="0"/>
              <a:t>Construction d’une nouvelle </a:t>
            </a:r>
            <a:r>
              <a:rPr lang="fr-FR" dirty="0" err="1"/>
              <a:t>dataframe</a:t>
            </a:r>
            <a:endParaRPr lang="fr-FR" dirty="0"/>
          </a:p>
          <a:p>
            <a:pPr lvl="2"/>
            <a:r>
              <a:rPr lang="fr-FR" dirty="0"/>
              <a:t>Élimination des régions</a:t>
            </a:r>
          </a:p>
          <a:p>
            <a:pPr lvl="2"/>
            <a:r>
              <a:rPr lang="fr-FR" dirty="0"/>
              <a:t>Calcul de moyenne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D261960-4597-4AF3-8897-FA25E83C0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169" y="3429000"/>
            <a:ext cx="10109662" cy="2811062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8CD1F6-B208-4338-898D-4BE9891D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19</a:t>
            </a:fld>
            <a:endParaRPr lang="en-US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:a16="http://schemas.microsoft.com/office/drawing/2014/main" id="{5C915023-418F-4AEA-878D-0124F6116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22250" y="6501118"/>
            <a:ext cx="5253446" cy="365125"/>
          </a:xfrm>
        </p:spPr>
        <p:txBody>
          <a:bodyPr/>
          <a:lstStyle/>
          <a:p>
            <a:r>
              <a:rPr lang="fr-FR" dirty="0"/>
              <a:t>Analysez des données de systèmes éducatifs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481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8571211-D67B-4522-9180-D3501B1A6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fr-FR" sz="5000">
                <a:solidFill>
                  <a:schemeClr val="bg1"/>
                </a:solidFill>
              </a:rPr>
              <a:t>Projet 2: Analysez des données de systèmes éducatifs</a:t>
            </a:r>
          </a:p>
        </p:txBody>
      </p:sp>
      <p:sp>
        <p:nvSpPr>
          <p:cNvPr id="2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99B975-616A-44FA-A56B-60B48960C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5490159" cy="5974415"/>
          </a:xfrm>
        </p:spPr>
        <p:txBody>
          <a:bodyPr anchor="ctr">
            <a:normAutofit/>
          </a:bodyPr>
          <a:lstStyle/>
          <a:p>
            <a:endParaRPr lang="fr-FR" sz="1800" dirty="0"/>
          </a:p>
          <a:p>
            <a:pPr marL="0" indent="0">
              <a:buNone/>
            </a:pPr>
            <a:r>
              <a:rPr lang="fr-FR" b="1" dirty="0"/>
              <a:t>  Sommaire:</a:t>
            </a:r>
          </a:p>
          <a:p>
            <a:pPr marL="0" indent="0">
              <a:buNone/>
            </a:pPr>
            <a:endParaRPr lang="fr-FR" sz="1800" dirty="0"/>
          </a:p>
          <a:p>
            <a:pPr marL="1428750" lvl="2" indent="-514350">
              <a:buFont typeface="+mj-lt"/>
              <a:buAutoNum type="arabicPeriod"/>
            </a:pPr>
            <a:r>
              <a:rPr lang="fr-FR" sz="1800" dirty="0"/>
              <a:t>Contexte</a:t>
            </a:r>
          </a:p>
          <a:p>
            <a:pPr marL="1428750" lvl="2" indent="-514350">
              <a:buFont typeface="+mj-lt"/>
              <a:buAutoNum type="arabicPeriod"/>
            </a:pPr>
            <a:r>
              <a:rPr lang="fr-FR" sz="1800" dirty="0"/>
              <a:t>Langage et bibliothèques utilisés</a:t>
            </a:r>
          </a:p>
          <a:p>
            <a:pPr marL="1428750" lvl="2" indent="-514350">
              <a:buFont typeface="+mj-lt"/>
              <a:buAutoNum type="arabicPeriod"/>
            </a:pPr>
            <a:r>
              <a:rPr lang="fr-FR" sz="1800" dirty="0"/>
              <a:t>Importation et exploration du </a:t>
            </a:r>
            <a:r>
              <a:rPr lang="fr-FR" sz="1800" dirty="0" err="1"/>
              <a:t>dataset</a:t>
            </a:r>
            <a:endParaRPr lang="fr-FR" sz="1800" dirty="0"/>
          </a:p>
          <a:p>
            <a:pPr marL="1428750" lvl="2" indent="-514350">
              <a:buFont typeface="+mj-lt"/>
              <a:buAutoNum type="arabicPeriod"/>
            </a:pPr>
            <a:r>
              <a:rPr lang="fr-FR" sz="1800" dirty="0"/>
              <a:t>Choix des années</a:t>
            </a:r>
          </a:p>
          <a:p>
            <a:pPr marL="1428750" lvl="2" indent="-514350">
              <a:buFont typeface="+mj-lt"/>
              <a:buAutoNum type="arabicPeriod"/>
            </a:pPr>
            <a:r>
              <a:rPr lang="fr-FR" sz="1800" dirty="0"/>
              <a:t>Choix des indicateurs</a:t>
            </a:r>
          </a:p>
          <a:p>
            <a:pPr marL="1428750" lvl="2" indent="-514350">
              <a:buFont typeface="+mj-lt"/>
              <a:buAutoNum type="arabicPeriod"/>
            </a:pPr>
            <a:r>
              <a:rPr lang="fr-FR" sz="1800" dirty="0"/>
              <a:t>Choix des pays</a:t>
            </a:r>
          </a:p>
          <a:p>
            <a:pPr marL="1428750" lvl="2" indent="-514350">
              <a:buFont typeface="+mj-lt"/>
              <a:buAutoNum type="arabicPeriod"/>
            </a:pPr>
            <a:r>
              <a:rPr lang="fr-FR" sz="1800" dirty="0"/>
              <a:t>Exploration de l’évolution des indicateurs</a:t>
            </a:r>
          </a:p>
          <a:p>
            <a:pPr marL="1428750" lvl="2" indent="-514350">
              <a:buFont typeface="+mj-lt"/>
              <a:buAutoNum type="arabicPeriod"/>
            </a:pPr>
            <a:r>
              <a:rPr lang="fr-FR" sz="1800" dirty="0"/>
              <a:t>Conclusion et perspectives</a:t>
            </a:r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5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F0FBF3-46A2-4DE7-A651-CEE84CB3F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22250" y="6501118"/>
            <a:ext cx="5253446" cy="365125"/>
          </a:xfrm>
        </p:spPr>
        <p:txBody>
          <a:bodyPr/>
          <a:lstStyle/>
          <a:p>
            <a:r>
              <a:rPr lang="fr-FR" dirty="0"/>
              <a:t>Analysez des données de systèmes éducatifs</a:t>
            </a:r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33C89A-8080-4C6D-B14E-CCEA5D5F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033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757B3-883F-43C5-8A84-8B033435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 dirty="0"/>
              <a:t>Choix des pays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DF08D7-EDA6-4E7B-A53E-29C8F6B6F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814"/>
            <a:ext cx="10515600" cy="4351338"/>
          </a:xfrm>
        </p:spPr>
        <p:txBody>
          <a:bodyPr>
            <a:normAutofit/>
          </a:bodyPr>
          <a:lstStyle/>
          <a:p>
            <a:r>
              <a:rPr lang="fr-FR" sz="2400" dirty="0"/>
              <a:t>Critère1: Sélection des pays les plus intéressants pour chaque indicateur</a:t>
            </a:r>
          </a:p>
          <a:p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8A460D-16AB-4FEF-8BBA-212205345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06" y="2643600"/>
            <a:ext cx="5781109" cy="378467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E96D389-6393-4FA8-8708-421ED4C43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70" y="2643600"/>
            <a:ext cx="5844166" cy="3759278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4C4FD8-039C-4C09-B7F3-133E2674B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20</a:t>
            </a:fld>
            <a:endParaRPr lang="en-US"/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7485B836-82E8-49DC-8E1B-F74CC30B6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22250" y="6501118"/>
            <a:ext cx="5253446" cy="365125"/>
          </a:xfrm>
        </p:spPr>
        <p:txBody>
          <a:bodyPr/>
          <a:lstStyle/>
          <a:p>
            <a:r>
              <a:rPr lang="fr-FR" dirty="0"/>
              <a:t>Analysez des données de systèmes éducatifs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232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757B3-883F-43C5-8A84-8B033435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 dirty="0"/>
              <a:t>Choix des pays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DF08D7-EDA6-4E7B-A53E-29C8F6B6F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814"/>
            <a:ext cx="10515600" cy="4351338"/>
          </a:xfrm>
        </p:spPr>
        <p:txBody>
          <a:bodyPr>
            <a:normAutofit/>
          </a:bodyPr>
          <a:lstStyle/>
          <a:p>
            <a:r>
              <a:rPr lang="fr-FR" sz="2400" dirty="0"/>
              <a:t>Critère1: Sélection des pays les plus intéressants pour chaque indicateur</a:t>
            </a:r>
          </a:p>
          <a:p>
            <a:endParaRPr lang="fr-FR" sz="2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219381B-75A8-4A56-9C02-9454DB06F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89914"/>
            <a:ext cx="5721985" cy="37383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72776F8-A6D8-400D-A3C6-18416C36E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185" y="2817308"/>
            <a:ext cx="5565779" cy="3514407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5C8819-9ED1-4212-93FB-82435308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21</a:t>
            </a:fld>
            <a:endParaRPr lang="en-US"/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CC4B91FE-8B7F-4BFC-9CD8-C4BEBABF0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22250" y="6501118"/>
            <a:ext cx="5253446" cy="365125"/>
          </a:xfrm>
        </p:spPr>
        <p:txBody>
          <a:bodyPr/>
          <a:lstStyle/>
          <a:p>
            <a:r>
              <a:rPr lang="fr-FR" dirty="0"/>
              <a:t>Analysez des données de systèmes éducatifs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908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757B3-883F-43C5-8A84-8B033435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 dirty="0"/>
              <a:t>Choix des pays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5DF08D7-EDA6-4E7B-A53E-29C8F6B6F6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83813"/>
                <a:ext cx="10515600" cy="484949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fr-FR" dirty="0"/>
                  <a:t>Critère2: Les pays avec le score le plus élevé</a:t>
                </a:r>
              </a:p>
              <a:p>
                <a:pPr lvl="1"/>
                <a:r>
                  <a:rPr lang="fr-FR" dirty="0"/>
                  <a:t>Score = nombre d’occurrence dans le top 25 de chaque indicateur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∈{1, 2, 3, 4}</m:t>
                    </m:r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Score </a:t>
                </a:r>
                <a:r>
                  <a: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≥ 3</a:t>
                </a:r>
              </a:p>
              <a:p>
                <a:pPr lvl="1"/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fr-FR" dirty="0">
                    <a:cs typeface="Times New Roman" panose="02020603050405020304" pitchFamily="18" charset="0"/>
                  </a:rPr>
                  <a:t>Liste finale des pays: </a:t>
                </a:r>
              </a:p>
              <a:p>
                <a:pPr lvl="8"/>
                <a:r>
                  <a:rPr lang="fr-FR" sz="2400" dirty="0">
                    <a:cs typeface="Times New Roman" panose="02020603050405020304" pitchFamily="18" charset="0"/>
                  </a:rPr>
                  <a:t>United </a:t>
                </a:r>
                <a:r>
                  <a:rPr lang="fr-FR" sz="2400" dirty="0" err="1">
                    <a:cs typeface="Times New Roman" panose="02020603050405020304" pitchFamily="18" charset="0"/>
                  </a:rPr>
                  <a:t>Kingdom</a:t>
                </a:r>
                <a:endParaRPr lang="fr-FR" sz="2400" dirty="0">
                  <a:cs typeface="Times New Roman" panose="02020603050405020304" pitchFamily="18" charset="0"/>
                </a:endParaRPr>
              </a:p>
              <a:p>
                <a:pPr lvl="8"/>
                <a:r>
                  <a:rPr lang="fr-FR" sz="2400" dirty="0">
                    <a:cs typeface="Times New Roman" panose="02020603050405020304" pitchFamily="18" charset="0"/>
                  </a:rPr>
                  <a:t>Germany</a:t>
                </a:r>
              </a:p>
              <a:p>
                <a:pPr lvl="8"/>
                <a:r>
                  <a:rPr lang="fr-FR" sz="2400" dirty="0">
                    <a:cs typeface="Times New Roman" panose="02020603050405020304" pitchFamily="18" charset="0"/>
                  </a:rPr>
                  <a:t>United States</a:t>
                </a:r>
              </a:p>
              <a:p>
                <a:pPr lvl="8"/>
                <a:r>
                  <a:rPr lang="fr-FR" sz="2400" dirty="0">
                    <a:cs typeface="Times New Roman" panose="02020603050405020304" pitchFamily="18" charset="0"/>
                  </a:rPr>
                  <a:t>Japan</a:t>
                </a:r>
              </a:p>
              <a:p>
                <a:pPr lvl="8"/>
                <a:r>
                  <a:rPr lang="fr-FR" sz="2400" dirty="0">
                    <a:cs typeface="Times New Roman" panose="02020603050405020304" pitchFamily="18" charset="0"/>
                  </a:rPr>
                  <a:t>France</a:t>
                </a:r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5DF08D7-EDA6-4E7B-A53E-29C8F6B6F6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83813"/>
                <a:ext cx="10515600" cy="4849495"/>
              </a:xfrm>
              <a:blipFill>
                <a:blip r:embed="rId2"/>
                <a:stretch>
                  <a:fillRect l="-1333" t="-3392" r="-3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7CE3F2D-14F6-48EC-B829-F5838EAC8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64BF8F-B5B7-45E1-A56F-195A9A782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22250" y="6501118"/>
            <a:ext cx="5253446" cy="365125"/>
          </a:xfrm>
        </p:spPr>
        <p:txBody>
          <a:bodyPr/>
          <a:lstStyle/>
          <a:p>
            <a:r>
              <a:rPr lang="fr-FR" dirty="0"/>
              <a:t>Analysez des données de systèmes éducatifs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712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27EA6B-4EED-4737-9765-BBA0D453C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1449"/>
            <a:ext cx="10219835" cy="284705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fr-FR" sz="7200" dirty="0"/>
              <a:t>7. Exploration de l’évolution des indicateurs </a:t>
            </a:r>
            <a:br>
              <a:rPr lang="fr-FR" sz="7200" dirty="0"/>
            </a:br>
            <a:endParaRPr lang="en-US" sz="72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9749B8-927B-4531-922D-79E23784E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70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757B3-883F-43C5-8A84-8B033435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Exploration de l’évolution des indicateurs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2540A46-6CDB-4F70-848C-F2FCC5A94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661298"/>
            <a:ext cx="5379720" cy="235229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7199FED-7789-4CFF-AA47-FC59130F5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4407568"/>
            <a:ext cx="5379720" cy="235804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6ED5307-3F59-4807-BB89-F142860C3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779" y="1531752"/>
            <a:ext cx="5305451" cy="245412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DFBB5EA-F0C1-49AC-9024-C8D668DC5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961" y="4364932"/>
            <a:ext cx="5501147" cy="2454127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818D5AC-EC4A-468B-A7DA-A406D84FE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34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27EA6B-4EED-4737-9765-BBA0D453C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1449"/>
            <a:ext cx="10219835" cy="284705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fr-FR" sz="7200" dirty="0"/>
              <a:t>8. Conclusion et perspectives</a:t>
            </a:r>
            <a:br>
              <a:rPr lang="fr-FR" sz="7200" dirty="0"/>
            </a:br>
            <a:endParaRPr lang="en-US" sz="72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9749B8-927B-4531-922D-79E23784E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CE633F-9882-4A5C-83A2-1109D0C73261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229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757B3-883F-43C5-8A84-8B033435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 dirty="0"/>
              <a:t>Conclusion et perspectives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DF08D7-EDA6-4E7B-A53E-29C8F6B6F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491" y="1825625"/>
            <a:ext cx="10515600" cy="4351338"/>
          </a:xfrm>
        </p:spPr>
        <p:txBody>
          <a:bodyPr/>
          <a:lstStyle/>
          <a:p>
            <a:r>
              <a:rPr lang="fr-FR" i="1" u="sng" dirty="0"/>
              <a:t>Conclusion:</a:t>
            </a:r>
          </a:p>
          <a:p>
            <a:pPr lvl="1"/>
            <a:r>
              <a:rPr lang="fr-FR" dirty="0"/>
              <a:t>Analyse pré-exploratoire</a:t>
            </a:r>
          </a:p>
          <a:p>
            <a:pPr lvl="1"/>
            <a:r>
              <a:rPr lang="fr-FR" dirty="0"/>
              <a:t>Sélection des données d’intérêt</a:t>
            </a:r>
          </a:p>
          <a:p>
            <a:pPr lvl="1"/>
            <a:r>
              <a:rPr lang="fr-FR" dirty="0"/>
              <a:t>Choix des pays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i="1" u="sng" dirty="0"/>
              <a:t>Perspectives:</a:t>
            </a:r>
          </a:p>
          <a:p>
            <a:pPr lvl="1"/>
            <a:r>
              <a:rPr lang="fr-FR" dirty="0"/>
              <a:t>Analyser plus d’indicateurs</a:t>
            </a:r>
          </a:p>
          <a:p>
            <a:pPr lvl="1"/>
            <a:r>
              <a:rPr lang="fr-FR" dirty="0"/>
              <a:t>Remplissage des données manquantes</a:t>
            </a:r>
          </a:p>
          <a:p>
            <a:pPr lvl="1"/>
            <a:r>
              <a:rPr lang="fr-FR" dirty="0"/>
              <a:t>Élargir la </a:t>
            </a:r>
            <a:r>
              <a:rPr lang="fr-FR"/>
              <a:t>durée étudiée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1CB714-1107-4E35-8E5D-8D13A2682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CE633F-9882-4A5C-83A2-1109D0C73261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1F3FB795-F8C1-43CA-BE19-03163D3EE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22250" y="6501118"/>
            <a:ext cx="5253446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all" spc="10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Analysez des données de systèmes éducatifs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09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27EA6B-4EED-4737-9765-BBA0D453C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1449"/>
            <a:ext cx="10219835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7200" dirty="0"/>
              <a:t>1. Contexte</a:t>
            </a:r>
            <a:br>
              <a:rPr lang="fr-FR" sz="7200" dirty="0"/>
            </a:br>
            <a:endParaRPr lang="en-US" sz="72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8B99A8-780A-48CF-8407-130246D34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CE633F-9882-4A5C-83A2-1109D0C73261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641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757B3-883F-43C5-8A84-8B033435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 dirty="0"/>
              <a:t>Contexte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DF08D7-EDA6-4E7B-A53E-29C8F6B6F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Start-up de le </a:t>
            </a:r>
            <a:r>
              <a:rPr lang="fr-FR" dirty="0" err="1"/>
              <a:t>EdTech</a:t>
            </a:r>
            <a:r>
              <a:rPr lang="fr-FR" dirty="0"/>
              <a:t> (ACADEMY)</a:t>
            </a:r>
          </a:p>
          <a:p>
            <a:r>
              <a:rPr lang="fr-FR" b="0" i="0" dirty="0">
                <a:effectLst/>
                <a:latin typeface="Montserrat"/>
              </a:rPr>
              <a:t>propose des contenus de formation en ligne pour un public de niveau lycée et université.</a:t>
            </a:r>
          </a:p>
          <a:p>
            <a:r>
              <a:rPr lang="fr-FR" b="0" i="0" dirty="0">
                <a:effectLst/>
                <a:latin typeface="Montserrat"/>
              </a:rPr>
              <a:t>Les données de la Banque mondiale</a:t>
            </a:r>
            <a:r>
              <a:rPr lang="fr-FR" dirty="0">
                <a:latin typeface="Montserrat"/>
              </a:rPr>
              <a:t> (</a:t>
            </a:r>
            <a:r>
              <a:rPr lang="fr-FR" dirty="0" err="1">
                <a:latin typeface="Montserrat"/>
              </a:rPr>
              <a:t>education</a:t>
            </a:r>
            <a:r>
              <a:rPr lang="fr-FR" dirty="0">
                <a:latin typeface="Montserrat"/>
              </a:rPr>
              <a:t> </a:t>
            </a:r>
            <a:r>
              <a:rPr lang="fr-FR" dirty="0" err="1">
                <a:latin typeface="Montserrat"/>
              </a:rPr>
              <a:t>statistics</a:t>
            </a:r>
            <a:r>
              <a:rPr lang="fr-FR" dirty="0">
                <a:latin typeface="Montserrat"/>
              </a:rPr>
              <a:t>)</a:t>
            </a:r>
            <a:endParaRPr lang="fr-FR" b="0" i="0" dirty="0">
              <a:effectLst/>
              <a:latin typeface="Montserrat"/>
            </a:endParaRPr>
          </a:p>
          <a:p>
            <a:r>
              <a:rPr lang="fr-FR" b="0" i="0" dirty="0">
                <a:effectLst/>
                <a:latin typeface="Montserrat"/>
              </a:rPr>
              <a:t>réaliser une analyse pré-exploratoire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1CB714-1107-4E35-8E5D-8D13A2682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CE633F-9882-4A5C-83A2-1109D0C73261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1F3FB795-F8C1-43CA-BE19-03163D3EE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22250" y="6501118"/>
            <a:ext cx="5253446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all" spc="10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Analysez des données de systèmes éducatifs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3644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27EA6B-4EED-4737-9765-BBA0D453C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1449"/>
            <a:ext cx="10219835" cy="284705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fr-FR" sz="7200" dirty="0"/>
              <a:t>2. Langage et bibliothèques utilisés</a:t>
            </a:r>
            <a:br>
              <a:rPr lang="fr-FR" sz="7200" dirty="0"/>
            </a:br>
            <a:endParaRPr lang="en-US" sz="72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8B99A8-780A-48CF-8407-130246D34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53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757B3-883F-43C5-8A84-8B033435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 dirty="0"/>
              <a:t>Langage et bibliothèques utilisés</a:t>
            </a:r>
            <a:endParaRPr lang="fr-FR" dirty="0"/>
          </a:p>
        </p:txBody>
      </p:sp>
      <p:graphicFrame>
        <p:nvGraphicFramePr>
          <p:cNvPr id="22" name="Espace réservé du contenu 2">
            <a:extLst>
              <a:ext uri="{FF2B5EF4-FFF2-40B4-BE49-F238E27FC236}">
                <a16:creationId xmlns:a16="http://schemas.microsoft.com/office/drawing/2014/main" id="{E08873CA-D7D0-4616-A3CE-012566516C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5544718"/>
              </p:ext>
            </p:extLst>
          </p:nvPr>
        </p:nvGraphicFramePr>
        <p:xfrm>
          <a:off x="429549" y="1972973"/>
          <a:ext cx="6456680" cy="3748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Graphique 11">
            <a:extLst>
              <a:ext uri="{FF2B5EF4-FFF2-40B4-BE49-F238E27FC236}">
                <a16:creationId xmlns:a16="http://schemas.microsoft.com/office/drawing/2014/main" id="{0894811B-4FC5-41F9-9448-3786DF7505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41360" y="2752769"/>
            <a:ext cx="2346007" cy="948142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FFAA6E20-DE8C-4317-8E4B-6E0DDE5905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22012" y="1451622"/>
            <a:ext cx="4933950" cy="1457325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05B740C0-9CDF-4BE3-A521-DC28C09693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65048" y="3949054"/>
            <a:ext cx="3098629" cy="743671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C9615B0E-2442-429A-9E4D-3D35027E89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17828" y="4797336"/>
            <a:ext cx="2593067" cy="74367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7DD73D5-9A25-46B7-8574-CDD963B7AB4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245" y="5412934"/>
            <a:ext cx="3235483" cy="145596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B09A7A-9587-4585-901A-7DDB2FDDA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6</a:t>
            </a:fld>
            <a:endParaRPr lang="en-US"/>
          </a:p>
        </p:txBody>
      </p:sp>
      <p:sp>
        <p:nvSpPr>
          <p:cNvPr id="11" name="Espace réservé du pied de page 5">
            <a:extLst>
              <a:ext uri="{FF2B5EF4-FFF2-40B4-BE49-F238E27FC236}">
                <a16:creationId xmlns:a16="http://schemas.microsoft.com/office/drawing/2014/main" id="{78003013-842C-4C1C-92AB-8C95289AB1F1}"/>
              </a:ext>
            </a:extLst>
          </p:cNvPr>
          <p:cNvSpPr txBox="1">
            <a:spLocks/>
          </p:cNvSpPr>
          <p:nvPr/>
        </p:nvSpPr>
        <p:spPr>
          <a:xfrm>
            <a:off x="2922250" y="6501118"/>
            <a:ext cx="52534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b="1" i="0" kern="1200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Analysez des données de systèmes éducatifs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08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27EA6B-4EED-4737-9765-BBA0D453C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1449"/>
            <a:ext cx="10219835" cy="284705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fr-FR" sz="7200" dirty="0"/>
              <a:t>3. Importation et exploration du </a:t>
            </a:r>
            <a:r>
              <a:rPr lang="fr-FR" sz="7200" dirty="0" err="1"/>
              <a:t>dataset</a:t>
            </a:r>
            <a:br>
              <a:rPr lang="fr-FR" sz="7200" dirty="0"/>
            </a:br>
            <a:endParaRPr lang="en-US" sz="72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474759-D774-4E3A-B0B1-D8B47DD99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28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757B3-883F-43C5-8A84-8B033435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 dirty="0"/>
              <a:t>Importation et exploration du </a:t>
            </a:r>
            <a:r>
              <a:rPr lang="fr-FR" sz="4800" dirty="0" err="1"/>
              <a:t>dataset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DF08D7-EDA6-4E7B-A53E-29C8F6B6F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5 </a:t>
            </a:r>
            <a:r>
              <a:rPr lang="fr-FR" dirty="0" err="1"/>
              <a:t>dataframes</a:t>
            </a:r>
            <a:endParaRPr lang="fr-FR" dirty="0"/>
          </a:p>
          <a:p>
            <a:r>
              <a:rPr lang="fr-FR" dirty="0" err="1"/>
              <a:t>EdStatsCountry</a:t>
            </a:r>
            <a:endParaRPr lang="fr-FR" dirty="0"/>
          </a:p>
        </p:txBody>
      </p:sp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AFD2B8A4-89CF-43D1-BA6D-B87D8A336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076" y="1489740"/>
            <a:ext cx="4826248" cy="5023108"/>
          </a:xfrm>
          <a:prstGeom prst="rect">
            <a:avLst/>
          </a:prstGeom>
        </p:spPr>
      </p:pic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A5648CAC-6F57-4DA7-BBA3-22D63B52B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57" y="3242502"/>
            <a:ext cx="5083995" cy="3102403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1CB714-1107-4E35-8E5D-8D13A2682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8</a:t>
            </a:fld>
            <a:endParaRPr lang="en-US"/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1F3FB795-F8C1-43CA-BE19-03163D3EE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22250" y="6501118"/>
            <a:ext cx="5253446" cy="365125"/>
          </a:xfrm>
        </p:spPr>
        <p:txBody>
          <a:bodyPr/>
          <a:lstStyle/>
          <a:p>
            <a:r>
              <a:rPr lang="fr-FR" dirty="0"/>
              <a:t>Analysez des données de systèmes éducatifs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035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757B3-883F-43C5-8A84-8B033435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 dirty="0"/>
              <a:t>Importation et exploration du </a:t>
            </a:r>
            <a:r>
              <a:rPr lang="fr-FR" sz="4800" dirty="0" err="1"/>
              <a:t>dataset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DF08D7-EDA6-4E7B-A53E-29C8F6B6F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5 </a:t>
            </a:r>
            <a:r>
              <a:rPr lang="fr-FR" dirty="0" err="1"/>
              <a:t>dataframes</a:t>
            </a:r>
            <a:endParaRPr lang="fr-FR" dirty="0"/>
          </a:p>
          <a:p>
            <a:r>
              <a:rPr lang="fr-FR" dirty="0" err="1"/>
              <a:t>EdStatsCountry-Series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9E7100A-E51E-481D-8ABE-BD5BCC2F1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971" y="1937038"/>
            <a:ext cx="4181475" cy="21526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53AFCE1-EE1C-46AF-A4EB-BF5415C2F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4357688"/>
            <a:ext cx="7000875" cy="1819275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14A546-34B4-463C-952B-3E6B8CEDA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9</a:t>
            </a:fld>
            <a:endParaRPr lang="en-US"/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2F98779B-AC05-4A8A-9D31-3469F4F44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22250" y="6501118"/>
            <a:ext cx="5253446" cy="365125"/>
          </a:xfrm>
        </p:spPr>
        <p:txBody>
          <a:bodyPr/>
          <a:lstStyle/>
          <a:p>
            <a:r>
              <a:rPr lang="fr-FR" dirty="0"/>
              <a:t>Analysez des données de systèmes éducatifs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0985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589</Words>
  <Application>Microsoft Office PowerPoint</Application>
  <PresentationFormat>Grand écran</PresentationFormat>
  <Paragraphs>142</Paragraphs>
  <Slides>26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Cambria Math</vt:lpstr>
      <vt:lpstr>Gill Sans Nova</vt:lpstr>
      <vt:lpstr>Helvetica Neue</vt:lpstr>
      <vt:lpstr>Montserrat</vt:lpstr>
      <vt:lpstr>Times New Roman</vt:lpstr>
      <vt:lpstr>GradientVTI</vt:lpstr>
      <vt:lpstr>Projet 2:   Analysez des données de systèmes éducatifs </vt:lpstr>
      <vt:lpstr>Projet 2: Analysez des données de systèmes éducatifs</vt:lpstr>
      <vt:lpstr>1. Contexte </vt:lpstr>
      <vt:lpstr>Contexte</vt:lpstr>
      <vt:lpstr>2. Langage et bibliothèques utilisés </vt:lpstr>
      <vt:lpstr>Langage et bibliothèques utilisés</vt:lpstr>
      <vt:lpstr>3. Importation et exploration du dataset </vt:lpstr>
      <vt:lpstr>Importation et exploration du dataset</vt:lpstr>
      <vt:lpstr>Importation et exploration du dataset</vt:lpstr>
      <vt:lpstr>Importation et exploration du dataset</vt:lpstr>
      <vt:lpstr>Importation et exploration du dataset</vt:lpstr>
      <vt:lpstr>Importation et exploration du dataset</vt:lpstr>
      <vt:lpstr>4. Choix des années </vt:lpstr>
      <vt:lpstr>Choix des années</vt:lpstr>
      <vt:lpstr>5. Choix des indicateurs </vt:lpstr>
      <vt:lpstr>Choix des indicateurs</vt:lpstr>
      <vt:lpstr>Choix des indicateurs</vt:lpstr>
      <vt:lpstr>6. Choix des pays </vt:lpstr>
      <vt:lpstr>Choix des pays</vt:lpstr>
      <vt:lpstr>Choix des pays</vt:lpstr>
      <vt:lpstr>Choix des pays</vt:lpstr>
      <vt:lpstr>Choix des pays</vt:lpstr>
      <vt:lpstr>7. Exploration de l’évolution des indicateurs  </vt:lpstr>
      <vt:lpstr>Exploration de l’évolution des indicateurs</vt:lpstr>
      <vt:lpstr>8. Conclusion et perspectives </vt:lpstr>
      <vt:lpstr>Conclusion et perspectives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2</dc:title>
  <dc:creator>Ramzi Abdelhafidh</dc:creator>
  <cp:lastModifiedBy>Ramzi Abdelhafidh</cp:lastModifiedBy>
  <cp:revision>24</cp:revision>
  <dcterms:created xsi:type="dcterms:W3CDTF">2020-12-10T11:22:47Z</dcterms:created>
  <dcterms:modified xsi:type="dcterms:W3CDTF">2020-12-15T18:00:11Z</dcterms:modified>
</cp:coreProperties>
</file>